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6" r:id="rId4"/>
    <p:sldId id="267" r:id="rId5"/>
    <p:sldId id="268" r:id="rId6"/>
    <p:sldId id="259" r:id="rId7"/>
    <p:sldId id="270" r:id="rId8"/>
    <p:sldId id="281" r:id="rId9"/>
    <p:sldId id="271" r:id="rId10"/>
    <p:sldId id="272" r:id="rId11"/>
    <p:sldId id="258" r:id="rId12"/>
    <p:sldId id="274" r:id="rId13"/>
    <p:sldId id="275" r:id="rId14"/>
    <p:sldId id="276" r:id="rId15"/>
    <p:sldId id="282" r:id="rId16"/>
    <p:sldId id="278" r:id="rId17"/>
    <p:sldId id="280" r:id="rId18"/>
    <p:sldId id="269" r:id="rId19"/>
    <p:sldId id="279" r:id="rId20"/>
    <p:sldId id="263" r:id="rId21"/>
    <p:sldId id="264" r:id="rId22"/>
  </p:sldIdLst>
  <p:sldSz cx="18288000" cy="10287000"/>
  <p:notesSz cx="6858000" cy="9144000"/>
  <p:embeddedFontLst>
    <p:embeddedFont>
      <p:font typeface="Inter" panose="020B0604020202020204" charset="0"/>
      <p:regular r:id="rId24"/>
    </p:embeddedFont>
    <p:embeddedFont>
      <p:font typeface="Russo One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E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3" autoAdjust="0"/>
    <p:restoredTop sz="88415" autoAdjust="0"/>
  </p:normalViewPr>
  <p:slideViewPr>
    <p:cSldViewPr>
      <p:cViewPr varScale="1">
        <p:scale>
          <a:sx n="49" d="100"/>
          <a:sy n="49" d="100"/>
        </p:scale>
        <p:origin x="111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966AD-5B5B-4FD5-AC19-040AB1190246}" type="datetimeFigureOut">
              <a:rPr lang="LID4096" smtClean="0"/>
              <a:t>03/31/2025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87863-A272-4B28-91B4-CD1DDF5D9FD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1180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098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428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9444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5837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0516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435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9123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587863-A272-4B28-91B4-CD1DDF5D9FDD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808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24.png"/><Relationship Id="rId4" Type="http://schemas.openxmlformats.org/officeDocument/2006/relationships/image" Target="../media/image4.png"/><Relationship Id="rId9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jpeg"/><Relationship Id="rId7" Type="http://schemas.openxmlformats.org/officeDocument/2006/relationships/image" Target="../media/image1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1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/>
          <p:cNvSpPr/>
          <p:nvPr/>
        </p:nvSpPr>
        <p:spPr>
          <a:xfrm rot="-7402155">
            <a:off x="-2018691" y="661716"/>
            <a:ext cx="17296184" cy="10702014"/>
          </a:xfrm>
          <a:custGeom>
            <a:avLst/>
            <a:gdLst/>
            <a:ahLst/>
            <a:cxnLst/>
            <a:rect l="l" t="t" r="r" b="b"/>
            <a:pathLst>
              <a:path w="17296184" h="10702014">
                <a:moveTo>
                  <a:pt x="0" y="0"/>
                </a:moveTo>
                <a:lnTo>
                  <a:pt x="17296184" y="0"/>
                </a:lnTo>
                <a:lnTo>
                  <a:pt x="17296184" y="10702014"/>
                </a:lnTo>
                <a:lnTo>
                  <a:pt x="0" y="1070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6" name="Freeform 6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7" name="Freeform 7"/>
          <p:cNvSpPr/>
          <p:nvPr/>
        </p:nvSpPr>
        <p:spPr>
          <a:xfrm>
            <a:off x="13258800" y="2247900"/>
            <a:ext cx="4377176" cy="4800600"/>
          </a:xfrm>
          <a:custGeom>
            <a:avLst/>
            <a:gdLst/>
            <a:ahLst/>
            <a:cxnLst/>
            <a:rect l="l" t="t" r="r" b="b"/>
            <a:pathLst>
              <a:path w="5102381" h="5733013">
                <a:moveTo>
                  <a:pt x="0" y="0"/>
                </a:moveTo>
                <a:lnTo>
                  <a:pt x="5102381" y="0"/>
                </a:lnTo>
                <a:lnTo>
                  <a:pt x="5102381" y="5733013"/>
                </a:lnTo>
                <a:lnTo>
                  <a:pt x="0" y="573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8" name="TextBox 8"/>
          <p:cNvSpPr txBox="1"/>
          <p:nvPr/>
        </p:nvSpPr>
        <p:spPr>
          <a:xfrm>
            <a:off x="1164566" y="5503999"/>
            <a:ext cx="9816278" cy="1352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41"/>
              </a:lnSpc>
            </a:pPr>
            <a:r>
              <a:rPr lang="en-US" sz="8000" dirty="0">
                <a:solidFill>
                  <a:srgbClr val="5AE0A7"/>
                </a:solidFill>
                <a:latin typeface="Russo One"/>
              </a:rPr>
              <a:t>of Textual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3000" y="2810017"/>
            <a:ext cx="13230492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41"/>
              </a:lnSpc>
            </a:pPr>
            <a:r>
              <a:rPr lang="en-US" sz="8000" dirty="0">
                <a:solidFill>
                  <a:schemeClr val="bg1"/>
                </a:solidFill>
                <a:latin typeface="Russo One"/>
                <a:ea typeface="Russo One"/>
                <a:cs typeface="Russo One"/>
                <a:sym typeface="Russo One"/>
              </a:rPr>
              <a:t>ML2425-09</a:t>
            </a:r>
            <a:r>
              <a:rPr lang="en-US" sz="80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 Semantic Similarity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62200" y="7898898"/>
            <a:ext cx="2205836" cy="3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Presented by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43400" y="7908255"/>
            <a:ext cx="3813490" cy="3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400" b="1" dirty="0">
                <a:solidFill>
                  <a:srgbClr val="5AE0A7"/>
                </a:solidFill>
                <a:latin typeface="Inter"/>
                <a:ea typeface="Inter"/>
                <a:cs typeface="Inter"/>
                <a:sym typeface="Inter"/>
              </a:rPr>
              <a:t>Embedders</a:t>
            </a: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F065719-8169-FD65-0094-EA1FCD745577}"/>
              </a:ext>
            </a:extLst>
          </p:cNvPr>
          <p:cNvSpPr/>
          <p:nvPr/>
        </p:nvSpPr>
        <p:spPr>
          <a:xfrm>
            <a:off x="2398348" y="8366901"/>
            <a:ext cx="6212252" cy="1352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</a:rPr>
              <a:t>Muhammad Haris Mahmood (1502783)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</a:rPr>
              <a:t>Ali Raza (1567278)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</a:rPr>
              <a:t>Hong Huynh (1565526)</a:t>
            </a:r>
          </a:p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endParaRPr lang="en-US" sz="240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CA6A5AD9-A5BC-029A-3971-C0B7819E01E0}"/>
              </a:ext>
            </a:extLst>
          </p:cNvPr>
          <p:cNvSpPr/>
          <p:nvPr/>
        </p:nvSpPr>
        <p:spPr>
          <a:xfrm>
            <a:off x="9103766" y="7900761"/>
            <a:ext cx="6212252" cy="1352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</a:rPr>
              <a:t>Professors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</a:rPr>
              <a:t>: Damir Dobric / Andreas Pech</a:t>
            </a:r>
          </a:p>
          <a:p>
            <a:pPr>
              <a:lnSpc>
                <a:spcPts val="3000"/>
              </a:lnSpc>
              <a:buSzPct val="100000"/>
            </a:pPr>
            <a:endParaRPr lang="en-US" sz="2400" dirty="0">
              <a:solidFill>
                <a:srgbClr val="FFFFFF"/>
              </a:solidFill>
              <a:latin typeface="Inter"/>
              <a:ea typeface="Inter"/>
            </a:endParaRPr>
          </a:p>
          <a:p>
            <a:pPr>
              <a:lnSpc>
                <a:spcPts val="3000"/>
              </a:lnSpc>
              <a:buSzPct val="100000"/>
            </a:pPr>
            <a:r>
              <a:rPr lang="en-US" sz="2400" b="1" dirty="0">
                <a:solidFill>
                  <a:srgbClr val="FFFFFF"/>
                </a:solidFill>
                <a:latin typeface="Inter"/>
                <a:ea typeface="Inter"/>
              </a:rPr>
              <a:t>Course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</a:rPr>
              <a:t>: Software Engineering</a:t>
            </a:r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39C3-EE1D-E423-E854-13951AF4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71982E-EA0B-3462-D531-26AEAC9C7B7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3320906-56F3-23AD-CE01-DC1F98C26848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B3A7E2-8A22-65A4-F7F8-89F5F1770865}"/>
              </a:ext>
            </a:extLst>
          </p:cNvPr>
          <p:cNvSpPr txBox="1"/>
          <p:nvPr/>
        </p:nvSpPr>
        <p:spPr>
          <a:xfrm>
            <a:off x="2019299" y="1266087"/>
            <a:ext cx="14249400" cy="9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Phrases vs Phrases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C445695-906C-B639-FC5B-8DFABF9D1E2A}"/>
              </a:ext>
            </a:extLst>
          </p:cNvPr>
          <p:cNvSpPr txBox="1"/>
          <p:nvPr/>
        </p:nvSpPr>
        <p:spPr>
          <a:xfrm>
            <a:off x="4194886" y="2128852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(text-embedding-ada-002)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0ABEDC0-522A-3FCD-D87D-AC9D2E776981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0B78DB6C-95EE-0C0F-FAF5-1E4888011763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6AF92-FC21-87F0-0D31-7659DC11F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4347940"/>
            <a:ext cx="16575743" cy="2442774"/>
          </a:xfrm>
          <a:prstGeom prst="rect">
            <a:avLst/>
          </a:prstGeom>
          <a:effectLst>
            <a:glow rad="2286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3023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97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grpSp>
        <p:nvGrpSpPr>
          <p:cNvPr id="14" name="Group 14"/>
          <p:cNvGrpSpPr/>
          <p:nvPr/>
        </p:nvGrpSpPr>
        <p:grpSpPr>
          <a:xfrm>
            <a:off x="1792234" y="6142845"/>
            <a:ext cx="6844906" cy="3082828"/>
            <a:chOff x="0" y="0"/>
            <a:chExt cx="845947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459470" cy="3808730"/>
            </a:xfrm>
            <a:custGeom>
              <a:avLst/>
              <a:gdLst/>
              <a:ahLst/>
              <a:cxnLst/>
              <a:rect l="l" t="t" r="r" b="b"/>
              <a:pathLst>
                <a:path w="8459470" h="3808730">
                  <a:moveTo>
                    <a:pt x="458470" y="0"/>
                  </a:moveTo>
                  <a:lnTo>
                    <a:pt x="8001000" y="0"/>
                  </a:lnTo>
                  <a:cubicBezTo>
                    <a:pt x="8255000" y="0"/>
                    <a:pt x="8459470" y="205740"/>
                    <a:pt x="8459470" y="458470"/>
                  </a:cubicBezTo>
                  <a:lnTo>
                    <a:pt x="8459470" y="2320290"/>
                  </a:lnTo>
                  <a:cubicBezTo>
                    <a:pt x="8459470" y="2451100"/>
                    <a:pt x="8403590" y="2576830"/>
                    <a:pt x="8304530" y="2663190"/>
                  </a:cubicBezTo>
                  <a:lnTo>
                    <a:pt x="7141210" y="3693160"/>
                  </a:lnTo>
                  <a:cubicBezTo>
                    <a:pt x="7057390" y="3768090"/>
                    <a:pt x="6949440" y="3808730"/>
                    <a:pt x="6836410" y="3808730"/>
                  </a:cubicBezTo>
                  <a:lnTo>
                    <a:pt x="3760470" y="3808730"/>
                  </a:lnTo>
                  <a:cubicBezTo>
                    <a:pt x="3506470" y="3808730"/>
                    <a:pt x="3302000" y="3602990"/>
                    <a:pt x="3302000" y="3350260"/>
                  </a:cubicBezTo>
                  <a:lnTo>
                    <a:pt x="3302000" y="3227070"/>
                  </a:lnTo>
                  <a:cubicBezTo>
                    <a:pt x="3302000" y="2973070"/>
                    <a:pt x="3096260" y="2768600"/>
                    <a:pt x="2843530" y="2768600"/>
                  </a:cubicBezTo>
                  <a:lnTo>
                    <a:pt x="458470" y="2768600"/>
                  </a:lnTo>
                  <a:cubicBezTo>
                    <a:pt x="205740" y="2768600"/>
                    <a:pt x="0" y="2562860"/>
                    <a:pt x="0" y="2310130"/>
                  </a:cubicBezTo>
                  <a:lnTo>
                    <a:pt x="0" y="458470"/>
                  </a:lnTo>
                  <a:cubicBezTo>
                    <a:pt x="0" y="205740"/>
                    <a:pt x="205740" y="0"/>
                    <a:pt x="458470" y="0"/>
                  </a:cubicBezTo>
                  <a:close/>
                </a:path>
              </a:pathLst>
            </a:custGeom>
            <a:blipFill>
              <a:blip r:embed="rId3"/>
              <a:stretch>
                <a:fillRect t="-22003" b="-2931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16" name="Freeform 16"/>
          <p:cNvSpPr/>
          <p:nvPr/>
        </p:nvSpPr>
        <p:spPr>
          <a:xfrm>
            <a:off x="-347768" y="7601638"/>
            <a:ext cx="3595149" cy="3066362"/>
          </a:xfrm>
          <a:custGeom>
            <a:avLst/>
            <a:gdLst/>
            <a:ahLst/>
            <a:cxnLst/>
            <a:rect l="l" t="t" r="r" b="b"/>
            <a:pathLst>
              <a:path w="3595149" h="3066362">
                <a:moveTo>
                  <a:pt x="0" y="0"/>
                </a:moveTo>
                <a:lnTo>
                  <a:pt x="3595149" y="0"/>
                </a:lnTo>
                <a:lnTo>
                  <a:pt x="3595149" y="3066362"/>
                </a:lnTo>
                <a:lnTo>
                  <a:pt x="0" y="306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7" name="Freeform 17"/>
          <p:cNvSpPr/>
          <p:nvPr/>
        </p:nvSpPr>
        <p:spPr>
          <a:xfrm>
            <a:off x="14426908" y="9280285"/>
            <a:ext cx="3984715" cy="725550"/>
          </a:xfrm>
          <a:custGeom>
            <a:avLst/>
            <a:gdLst/>
            <a:ahLst/>
            <a:cxnLst/>
            <a:rect l="l" t="t" r="r" b="b"/>
            <a:pathLst>
              <a:path w="3984715" h="725550">
                <a:moveTo>
                  <a:pt x="0" y="0"/>
                </a:moveTo>
                <a:lnTo>
                  <a:pt x="3984715" y="0"/>
                </a:lnTo>
                <a:lnTo>
                  <a:pt x="3984715" y="725550"/>
                </a:lnTo>
                <a:lnTo>
                  <a:pt x="0" y="7255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8" name="TextBox 18"/>
          <p:cNvSpPr txBox="1"/>
          <p:nvPr/>
        </p:nvSpPr>
        <p:spPr>
          <a:xfrm>
            <a:off x="1730482" y="2181253"/>
            <a:ext cx="9352296" cy="2031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Dimensionality Reduction </a:t>
            </a:r>
            <a:r>
              <a:rPr lang="en-US" sz="6000" dirty="0">
                <a:solidFill>
                  <a:srgbClr val="5AE0A7"/>
                </a:solidFill>
                <a:latin typeface="Russo One"/>
                <a:sym typeface="Russo One"/>
              </a:rPr>
              <a:t>for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91200" y="3442722"/>
            <a:ext cx="6075696" cy="9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endParaRPr lang="en-US" sz="60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05E934-1736-A5C0-D94D-86998084027D}"/>
              </a:ext>
            </a:extLst>
          </p:cNvPr>
          <p:cNvGrpSpPr/>
          <p:nvPr/>
        </p:nvGrpSpPr>
        <p:grpSpPr>
          <a:xfrm>
            <a:off x="10574003" y="2414775"/>
            <a:ext cx="517402" cy="517402"/>
            <a:chOff x="10574003" y="2715540"/>
            <a:chExt cx="517402" cy="517402"/>
          </a:xfrm>
        </p:grpSpPr>
        <p:grpSp>
          <p:nvGrpSpPr>
            <p:cNvPr id="3" name="Group 3"/>
            <p:cNvGrpSpPr/>
            <p:nvPr/>
          </p:nvGrpSpPr>
          <p:grpSpPr>
            <a:xfrm>
              <a:off x="10574003" y="2715540"/>
              <a:ext cx="517402" cy="517402"/>
              <a:chOff x="0" y="0"/>
              <a:chExt cx="136271" cy="13627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6271" cy="136271"/>
              </a:xfrm>
              <a:custGeom>
                <a:avLst/>
                <a:gdLst/>
                <a:ahLst/>
                <a:cxnLst/>
                <a:rect l="l" t="t" r="r" b="b"/>
                <a:pathLst>
                  <a:path w="136271" h="136271">
                    <a:moveTo>
                      <a:pt x="0" y="0"/>
                    </a:moveTo>
                    <a:lnTo>
                      <a:pt x="136271" y="0"/>
                    </a:lnTo>
                    <a:lnTo>
                      <a:pt x="136271" y="136271"/>
                    </a:lnTo>
                    <a:lnTo>
                      <a:pt x="0" y="136271"/>
                    </a:lnTo>
                    <a:close/>
                  </a:path>
                </a:pathLst>
              </a:custGeom>
              <a:solidFill>
                <a:srgbClr val="5AE0A7"/>
              </a:solidFill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6271" cy="1743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0654521" y="2818107"/>
              <a:ext cx="356365" cy="302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6"/>
                </a:lnSpc>
              </a:pPr>
              <a:r>
                <a:rPr lang="en-US" sz="1932" dirty="0">
                  <a:solidFill>
                    <a:srgbClr val="000000"/>
                  </a:solidFill>
                  <a:latin typeface="Russo One"/>
                  <a:ea typeface="Russo One"/>
                  <a:cs typeface="Russo One"/>
                  <a:sym typeface="Russo One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74003" y="3934924"/>
            <a:ext cx="517402" cy="517402"/>
            <a:chOff x="0" y="0"/>
            <a:chExt cx="136271" cy="136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271" cy="136271"/>
            </a:xfrm>
            <a:custGeom>
              <a:avLst/>
              <a:gdLst/>
              <a:ahLst/>
              <a:cxnLst/>
              <a:rect l="l" t="t" r="r" b="b"/>
              <a:pathLst>
                <a:path w="136271" h="136271">
                  <a:moveTo>
                    <a:pt x="0" y="0"/>
                  </a:moveTo>
                  <a:lnTo>
                    <a:pt x="136271" y="0"/>
                  </a:lnTo>
                  <a:lnTo>
                    <a:pt x="136271" y="136271"/>
                  </a:lnTo>
                  <a:lnTo>
                    <a:pt x="0" y="136271"/>
                  </a:lnTo>
                  <a:close/>
                </a:path>
              </a:pathLst>
            </a:custGeom>
            <a:solidFill>
              <a:srgbClr val="5AE0A7"/>
            </a:solidFill>
          </p:spPr>
          <p:txBody>
            <a:bodyPr/>
            <a:lstStyle/>
            <a:p>
              <a:endParaRPr lang="LID4096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6271" cy="174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574002" y="4061464"/>
            <a:ext cx="517402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574003" y="6751017"/>
            <a:ext cx="517402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57147" y="2371552"/>
            <a:ext cx="4831927" cy="145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1"/>
              </a:lnSpc>
            </a:pPr>
            <a:r>
              <a:rPr lang="en-US" sz="2400" b="1" dirty="0">
                <a:solidFill>
                  <a:schemeClr val="bg1"/>
                </a:solidFill>
                <a:latin typeface="Inter"/>
                <a:ea typeface="Inter"/>
                <a:cs typeface="Inter"/>
                <a:sym typeface="Inter"/>
              </a:rPr>
              <a:t>PCA</a:t>
            </a:r>
          </a:p>
          <a:p>
            <a:pPr>
              <a:lnSpc>
                <a:spcPts val="2801"/>
              </a:lnSpc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Retains the most significant variance in the data.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l">
              <a:lnSpc>
                <a:spcPts val="2801"/>
              </a:lnSpc>
            </a:pPr>
            <a:endParaRPr lang="en-US" sz="24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587339" y="3932914"/>
            <a:ext cx="483192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Lora" pitchFamily="34" charset="-120"/>
              </a:rPr>
              <a:t>t-SNE</a:t>
            </a:r>
          </a:p>
          <a:p>
            <a:pPr>
              <a:lnSpc>
                <a:spcPts val="2750"/>
              </a:lnSpc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Focuses on preserving local relationships between data points.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55445" y="6057525"/>
            <a:ext cx="7835330" cy="4365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Word embeddings typically have 1536 dimensions, making direct visualization difficult. 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solidFill>
                <a:srgbClr val="D6E5EF"/>
              </a:solidFill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  <a:sym typeface="Wingdings" panose="05000000000000000000" pitchFamily="2" charset="2"/>
              </a:rPr>
              <a:t></a:t>
            </a:r>
            <a:r>
              <a:rPr lang="en-US" sz="2400" dirty="0">
                <a:solidFill>
                  <a:srgbClr val="D6E5EF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To address this, we employ Principal Component Analysis (PCA) and t-Distributed Stochastic Neighbor Embedding (t-SNE) to reduce dimensionality to two dimensions.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61959-990B-F4C9-BEEB-1DF84EF0DA9B}"/>
              </a:ext>
            </a:extLst>
          </p:cNvPr>
          <p:cNvSpPr txBox="1"/>
          <p:nvPr/>
        </p:nvSpPr>
        <p:spPr>
          <a:xfrm>
            <a:off x="1694547" y="4162176"/>
            <a:ext cx="5580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Visualization</a:t>
            </a:r>
            <a:endParaRPr lang="LID4096" sz="6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49E01-E97A-6D2C-69D4-352D8E1A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559C7F-038B-4C8B-EF1E-181CAFE0DBE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1D6D2B-D2D7-4F1D-0D22-0F803425C79D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F4D29FB-93F0-4007-CCBB-91EA38CE4C6E}"/>
              </a:ext>
            </a:extLst>
          </p:cNvPr>
          <p:cNvSpPr txBox="1"/>
          <p:nvPr/>
        </p:nvSpPr>
        <p:spPr>
          <a:xfrm>
            <a:off x="2019299" y="698728"/>
            <a:ext cx="14249400" cy="9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Dimensionality Reduction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880CA68-54CF-6D1C-D8CE-FD3A87784272}"/>
              </a:ext>
            </a:extLst>
          </p:cNvPr>
          <p:cNvSpPr txBox="1"/>
          <p:nvPr/>
        </p:nvSpPr>
        <p:spPr>
          <a:xfrm>
            <a:off x="4194886" y="1497730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Open AI t-SNE Scatterplot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48B3C18-F777-0C39-2F0C-33C99F422585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6B4B602-D473-D085-C0AD-392C25407D44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5" name="Shape 7">
            <a:extLst>
              <a:ext uri="{FF2B5EF4-FFF2-40B4-BE49-F238E27FC236}">
                <a16:creationId xmlns:a16="http://schemas.microsoft.com/office/drawing/2014/main" id="{2DE99DAC-35A2-3A65-4F04-EA6F60EB6758}"/>
              </a:ext>
            </a:extLst>
          </p:cNvPr>
          <p:cNvPicPr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9399" y="2490567"/>
            <a:ext cx="12649200" cy="7610790"/>
          </a:xfrm>
          <a:prstGeom prst="rect">
            <a:avLst/>
          </a:prstGeom>
          <a:noFill/>
          <a:ln>
            <a:noFill/>
          </a:ln>
          <a:effectLst>
            <a:glow rad="2286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15183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335D-39E9-9CBF-879D-5FBFE14A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493F0-C8B6-91E7-3681-BD8FB2834B07}"/>
              </a:ext>
            </a:extLst>
          </p:cNvPr>
          <p:cNvSpPr/>
          <p:nvPr/>
        </p:nvSpPr>
        <p:spPr>
          <a:xfrm>
            <a:off x="-1" y="-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CA5F146-A794-80F6-D9A1-EF9D09DA34A5}"/>
              </a:ext>
            </a:extLst>
          </p:cNvPr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AA996CD-9E23-B46E-5B15-70BCC867AC5F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6C8455B-266C-4CCE-9656-89DB5B54FA14}"/>
              </a:ext>
            </a:extLst>
          </p:cNvPr>
          <p:cNvSpPr/>
          <p:nvPr/>
        </p:nvSpPr>
        <p:spPr>
          <a:xfrm rot="-5400000">
            <a:off x="-4142066" y="2077233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D530033-DFAA-5CFE-A12C-CF2B5772DBEF}"/>
              </a:ext>
            </a:extLst>
          </p:cNvPr>
          <p:cNvSpPr txBox="1"/>
          <p:nvPr/>
        </p:nvSpPr>
        <p:spPr>
          <a:xfrm>
            <a:off x="1371600" y="1486652"/>
            <a:ext cx="14902380" cy="204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Retrieval-Augmented Generation (RAG)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B0D71E6-F41E-DE52-7C84-F7E9BA090F24}"/>
              </a:ext>
            </a:extLst>
          </p:cNvPr>
          <p:cNvSpPr/>
          <p:nvPr/>
        </p:nvSpPr>
        <p:spPr>
          <a:xfrm>
            <a:off x="6172199" y="4820432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2400" b="1" dirty="0">
                <a:solidFill>
                  <a:srgbClr val="5AE0A7"/>
                </a:solidFill>
                <a:latin typeface="Inter" panose="020B0604020202020204" charset="0"/>
                <a:ea typeface="Inter" panose="020B0604020202020204" charset="0"/>
                <a:cs typeface="Lora" pitchFamily="34" charset="-120"/>
              </a:rPr>
              <a:t>Query Retrieval</a:t>
            </a:r>
            <a:endParaRPr lang="en-US" sz="2400" b="1" dirty="0">
              <a:solidFill>
                <a:srgbClr val="5AE0A7"/>
              </a:solidFill>
            </a:endParaRPr>
          </a:p>
          <a:p>
            <a:pPr marL="0" indent="0" algn="l">
              <a:lnSpc>
                <a:spcPts val="2350"/>
              </a:lnSpc>
              <a:buNone/>
            </a:pPr>
            <a:endParaRPr lang="en-US" sz="2400" b="1" dirty="0">
              <a:solidFill>
                <a:srgbClr val="5AE0A7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503B2A0A-A0C5-3521-A0A9-03590F442142}"/>
              </a:ext>
            </a:extLst>
          </p:cNvPr>
          <p:cNvSpPr/>
          <p:nvPr/>
        </p:nvSpPr>
        <p:spPr>
          <a:xfrm>
            <a:off x="6172200" y="5251933"/>
            <a:ext cx="11884104" cy="105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Source Sans Pro" pitchFamily="34" charset="-122"/>
                <a:cs typeface="Arial" panose="020B0604020202020204" pitchFamily="34" charset="0"/>
              </a:rPr>
              <a:t>The system retrieves the top-k relevant.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6E0A6DA7-08C2-1F9E-43DC-F0E8A1D8FE0B}"/>
              </a:ext>
            </a:extLst>
          </p:cNvPr>
          <p:cNvSpPr/>
          <p:nvPr/>
        </p:nvSpPr>
        <p:spPr>
          <a:xfrm>
            <a:off x="6172199" y="602230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5AE0A7"/>
                </a:solidFill>
                <a:latin typeface="Inter" panose="020B0604020202020204" charset="0"/>
                <a:ea typeface="Inter" panose="020B0604020202020204" charset="0"/>
                <a:cs typeface="Lora" pitchFamily="34" charset="-120"/>
              </a:rPr>
              <a:t>LLM Generation</a:t>
            </a:r>
            <a:endParaRPr lang="en-US" sz="2400" b="1" dirty="0">
              <a:solidFill>
                <a:srgbClr val="5AE0A7"/>
              </a:solidFill>
            </a:endParaRPr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7786D5FC-7EFA-9306-2B9F-F6009785952A}"/>
              </a:ext>
            </a:extLst>
          </p:cNvPr>
          <p:cNvSpPr/>
          <p:nvPr/>
        </p:nvSpPr>
        <p:spPr>
          <a:xfrm>
            <a:off x="6172200" y="64845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Source Sans Pro" pitchFamily="34" charset="-122"/>
                <a:cs typeface="Arial" panose="020B0604020202020204" pitchFamily="34" charset="0"/>
              </a:rPr>
              <a:t>A large language model generates responses.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9E886CFA-50ED-0E06-C92A-B23166EDA2FE}"/>
              </a:ext>
            </a:extLst>
          </p:cNvPr>
          <p:cNvSpPr txBox="1"/>
          <p:nvPr/>
        </p:nvSpPr>
        <p:spPr>
          <a:xfrm>
            <a:off x="10515601" y="2517342"/>
            <a:ext cx="495286" cy="299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2F83B9-4014-43FA-C44C-8360157CF6A3}"/>
              </a:ext>
            </a:extLst>
          </p:cNvPr>
          <p:cNvGrpSpPr/>
          <p:nvPr/>
        </p:nvGrpSpPr>
        <p:grpSpPr>
          <a:xfrm>
            <a:off x="5006668" y="4769023"/>
            <a:ext cx="703597" cy="672754"/>
            <a:chOff x="10574003" y="2715540"/>
            <a:chExt cx="517402" cy="517402"/>
          </a:xfrm>
        </p:grpSpPr>
        <p:grpSp>
          <p:nvGrpSpPr>
            <p:cNvPr id="18" name="Group 3">
              <a:extLst>
                <a:ext uri="{FF2B5EF4-FFF2-40B4-BE49-F238E27FC236}">
                  <a16:creationId xmlns:a16="http://schemas.microsoft.com/office/drawing/2014/main" id="{0A29F144-3C62-181F-C3DB-8484E479426A}"/>
                </a:ext>
              </a:extLst>
            </p:cNvPr>
            <p:cNvGrpSpPr/>
            <p:nvPr/>
          </p:nvGrpSpPr>
          <p:grpSpPr>
            <a:xfrm>
              <a:off x="10574003" y="2715540"/>
              <a:ext cx="517402" cy="517402"/>
              <a:chOff x="0" y="0"/>
              <a:chExt cx="136271" cy="136271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52B50881-4014-7606-B2A6-7BF99273FBAD}"/>
                  </a:ext>
                </a:extLst>
              </p:cNvPr>
              <p:cNvSpPr/>
              <p:nvPr/>
            </p:nvSpPr>
            <p:spPr>
              <a:xfrm>
                <a:off x="0" y="0"/>
                <a:ext cx="136271" cy="136271"/>
              </a:xfrm>
              <a:custGeom>
                <a:avLst/>
                <a:gdLst/>
                <a:ahLst/>
                <a:cxnLst/>
                <a:rect l="l" t="t" r="r" b="b"/>
                <a:pathLst>
                  <a:path w="136271" h="136271">
                    <a:moveTo>
                      <a:pt x="0" y="0"/>
                    </a:moveTo>
                    <a:lnTo>
                      <a:pt x="136271" y="0"/>
                    </a:lnTo>
                    <a:lnTo>
                      <a:pt x="136271" y="136271"/>
                    </a:lnTo>
                    <a:lnTo>
                      <a:pt x="0" y="136271"/>
                    </a:lnTo>
                    <a:close/>
                  </a:path>
                </a:pathLst>
              </a:custGeom>
              <a:solidFill>
                <a:srgbClr val="5AE0A7"/>
              </a:solidFill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21" name="TextBox 5">
                <a:extLst>
                  <a:ext uri="{FF2B5EF4-FFF2-40B4-BE49-F238E27FC236}">
                    <a16:creationId xmlns:a16="http://schemas.microsoft.com/office/drawing/2014/main" id="{1AC8E8B6-8B84-BC8F-7E22-4874EE9AD9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6271" cy="1743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20">
              <a:extLst>
                <a:ext uri="{FF2B5EF4-FFF2-40B4-BE49-F238E27FC236}">
                  <a16:creationId xmlns:a16="http://schemas.microsoft.com/office/drawing/2014/main" id="{0DE7FA32-4F65-E2E4-F7B3-371BBFA6538D}"/>
                </a:ext>
              </a:extLst>
            </p:cNvPr>
            <p:cNvSpPr txBox="1"/>
            <p:nvPr/>
          </p:nvSpPr>
          <p:spPr>
            <a:xfrm>
              <a:off x="10654521" y="2818107"/>
              <a:ext cx="356365" cy="3027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6"/>
                </a:lnSpc>
              </a:pPr>
              <a:r>
                <a:rPr lang="en-US" sz="1932" dirty="0">
                  <a:solidFill>
                    <a:srgbClr val="000000"/>
                  </a:solidFill>
                  <a:latin typeface="Russo One"/>
                  <a:ea typeface="Russo One"/>
                  <a:cs typeface="Russo One"/>
                  <a:sym typeface="Russo One"/>
                </a:rPr>
                <a:t>01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1EC19C-ACB2-B49C-EC19-2141EA17CE51}"/>
              </a:ext>
            </a:extLst>
          </p:cNvPr>
          <p:cNvGrpSpPr/>
          <p:nvPr/>
        </p:nvGrpSpPr>
        <p:grpSpPr>
          <a:xfrm>
            <a:off x="5021908" y="6055756"/>
            <a:ext cx="703597" cy="672754"/>
            <a:chOff x="10574003" y="2715540"/>
            <a:chExt cx="517402" cy="517402"/>
          </a:xfrm>
        </p:grpSpPr>
        <p:grpSp>
          <p:nvGrpSpPr>
            <p:cNvPr id="23" name="Group 3">
              <a:extLst>
                <a:ext uri="{FF2B5EF4-FFF2-40B4-BE49-F238E27FC236}">
                  <a16:creationId xmlns:a16="http://schemas.microsoft.com/office/drawing/2014/main" id="{5AF8275B-1F3B-4B0E-1755-474BA1A4E75F}"/>
                </a:ext>
              </a:extLst>
            </p:cNvPr>
            <p:cNvGrpSpPr/>
            <p:nvPr/>
          </p:nvGrpSpPr>
          <p:grpSpPr>
            <a:xfrm>
              <a:off x="10574003" y="2715540"/>
              <a:ext cx="517402" cy="517402"/>
              <a:chOff x="0" y="0"/>
              <a:chExt cx="136271" cy="136271"/>
            </a:xfrm>
          </p:grpSpPr>
          <p:sp>
            <p:nvSpPr>
              <p:cNvPr id="25" name="Freeform 4">
                <a:extLst>
                  <a:ext uri="{FF2B5EF4-FFF2-40B4-BE49-F238E27FC236}">
                    <a16:creationId xmlns:a16="http://schemas.microsoft.com/office/drawing/2014/main" id="{C236C5C9-5506-3FA6-9B6A-259E98D0DED4}"/>
                  </a:ext>
                </a:extLst>
              </p:cNvPr>
              <p:cNvSpPr/>
              <p:nvPr/>
            </p:nvSpPr>
            <p:spPr>
              <a:xfrm>
                <a:off x="0" y="0"/>
                <a:ext cx="136271" cy="136271"/>
              </a:xfrm>
              <a:custGeom>
                <a:avLst/>
                <a:gdLst/>
                <a:ahLst/>
                <a:cxnLst/>
                <a:rect l="l" t="t" r="r" b="b"/>
                <a:pathLst>
                  <a:path w="136271" h="136271">
                    <a:moveTo>
                      <a:pt x="0" y="0"/>
                    </a:moveTo>
                    <a:lnTo>
                      <a:pt x="136271" y="0"/>
                    </a:lnTo>
                    <a:lnTo>
                      <a:pt x="136271" y="136271"/>
                    </a:lnTo>
                    <a:lnTo>
                      <a:pt x="0" y="136271"/>
                    </a:lnTo>
                    <a:close/>
                  </a:path>
                </a:pathLst>
              </a:custGeom>
              <a:solidFill>
                <a:srgbClr val="5AE0A7"/>
              </a:solidFill>
            </p:spPr>
            <p:txBody>
              <a:bodyPr/>
              <a:lstStyle/>
              <a:p>
                <a:endParaRPr lang="LID4096" dirty="0"/>
              </a:p>
            </p:txBody>
          </p:sp>
          <p:sp>
            <p:nvSpPr>
              <p:cNvPr id="26" name="TextBox 5">
                <a:extLst>
                  <a:ext uri="{FF2B5EF4-FFF2-40B4-BE49-F238E27FC236}">
                    <a16:creationId xmlns:a16="http://schemas.microsoft.com/office/drawing/2014/main" id="{4CCB20C1-249F-FA86-96BF-5432F0B9AF0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6271" cy="1743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20">
              <a:extLst>
                <a:ext uri="{FF2B5EF4-FFF2-40B4-BE49-F238E27FC236}">
                  <a16:creationId xmlns:a16="http://schemas.microsoft.com/office/drawing/2014/main" id="{846E3D13-6AB7-68A7-1495-21EA5973EB13}"/>
                </a:ext>
              </a:extLst>
            </p:cNvPr>
            <p:cNvSpPr txBox="1"/>
            <p:nvPr/>
          </p:nvSpPr>
          <p:spPr>
            <a:xfrm>
              <a:off x="10654521" y="2818107"/>
              <a:ext cx="356365" cy="230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96"/>
                </a:lnSpc>
              </a:pPr>
              <a:r>
                <a:rPr lang="en-US" sz="1932" dirty="0">
                  <a:solidFill>
                    <a:srgbClr val="000000"/>
                  </a:solidFill>
                  <a:latin typeface="Russo One"/>
                  <a:ea typeface="Russo One"/>
                  <a:cs typeface="Russo One"/>
                  <a:sym typeface="Russo One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88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95041-8413-7155-E603-C9B30602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08ED67-762E-E68D-8868-1C3139AC1814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6B1CDAA-7322-C816-BE41-71D8BCE7B6A0}"/>
              </a:ext>
            </a:extLst>
          </p:cNvPr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BD355F3-7BAB-90D4-3938-C48A851D2EAD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C40F6F3-8B20-0C2B-053C-CDA3CD392DF2}"/>
              </a:ext>
            </a:extLst>
          </p:cNvPr>
          <p:cNvSpPr/>
          <p:nvPr/>
        </p:nvSpPr>
        <p:spPr>
          <a:xfrm rot="-5400000">
            <a:off x="-6096000" y="2781299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9FC0346-A6D0-F371-7885-E6329D8CF4CB}"/>
              </a:ext>
            </a:extLst>
          </p:cNvPr>
          <p:cNvSpPr txBox="1"/>
          <p:nvPr/>
        </p:nvSpPr>
        <p:spPr>
          <a:xfrm>
            <a:off x="3151390" y="1486652"/>
            <a:ext cx="12172323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RAG 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09DC41-24C3-7EA4-E380-6EF09D1B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42" y="2777589"/>
            <a:ext cx="13715818" cy="7229135"/>
          </a:xfrm>
          <a:prstGeom prst="rect">
            <a:avLst/>
          </a:prstGeom>
          <a:noFill/>
          <a:effectLst>
            <a:glow rad="228600">
              <a:srgbClr val="5AE0A7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3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335D-39E9-9CBF-879D-5FBFE14A0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3493F0-C8B6-91E7-3681-BD8FB2834B07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CA5F146-A794-80F6-D9A1-EF9D09DA34A5}"/>
              </a:ext>
            </a:extLst>
          </p:cNvPr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AA996CD-9E23-B46E-5B15-70BCC867AC5F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6C8455B-266C-4CCE-9656-89DB5B54FA14}"/>
              </a:ext>
            </a:extLst>
          </p:cNvPr>
          <p:cNvSpPr/>
          <p:nvPr/>
        </p:nvSpPr>
        <p:spPr>
          <a:xfrm rot="-5400000">
            <a:off x="-4142066" y="2077233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D530033-DFAA-5CFE-A12C-CF2B5772DBEF}"/>
              </a:ext>
            </a:extLst>
          </p:cNvPr>
          <p:cNvSpPr txBox="1"/>
          <p:nvPr/>
        </p:nvSpPr>
        <p:spPr>
          <a:xfrm>
            <a:off x="1371600" y="1486652"/>
            <a:ext cx="14902380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Pinecone Vector Database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03EA0A-E621-D5C0-E33B-A5DC186593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7189" y="2857500"/>
            <a:ext cx="13849023" cy="7230974"/>
          </a:xfrm>
          <a:prstGeom prst="rect">
            <a:avLst/>
          </a:prstGeom>
          <a:effectLst>
            <a:glow rad="228600">
              <a:srgbClr val="5AE0A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1900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5DF0-BFBF-BC3F-F19A-3424F06A6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F48D9A-F9D7-4210-A473-28EE024530C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F3885BD-FEC7-67C1-6C0A-D889F307D629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6F408F3-5670-BEF7-ADD4-4AC5E30BB062}"/>
              </a:ext>
            </a:extLst>
          </p:cNvPr>
          <p:cNvSpPr txBox="1"/>
          <p:nvPr/>
        </p:nvSpPr>
        <p:spPr>
          <a:xfrm>
            <a:off x="2019298" y="1958497"/>
            <a:ext cx="14249400" cy="9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Chatbot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B5F78A8-3161-E196-3D03-1448869A11AB}"/>
              </a:ext>
            </a:extLst>
          </p:cNvPr>
          <p:cNvSpPr txBox="1"/>
          <p:nvPr/>
        </p:nvSpPr>
        <p:spPr>
          <a:xfrm>
            <a:off x="4194886" y="1497730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endParaRPr lang="en-US" sz="48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9E659FD8-5F38-AEF0-0B49-B17482F778DC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8623DC29-0E13-F743-A460-DBB2643988B4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4" name="Shape 36">
            <a:extLst>
              <a:ext uri="{FF2B5EF4-FFF2-40B4-BE49-F238E27FC236}">
                <a16:creationId xmlns:a16="http://schemas.microsoft.com/office/drawing/2014/main" id="{F4DC0BB3-0D5E-CAD1-9CB1-53EBDADA9FAD}"/>
              </a:ext>
            </a:extLst>
          </p:cNvPr>
          <p:cNvPicPr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3492461"/>
            <a:ext cx="16459200" cy="6354491"/>
          </a:xfrm>
          <a:prstGeom prst="rect">
            <a:avLst/>
          </a:prstGeom>
          <a:noFill/>
          <a:ln>
            <a:noFill/>
          </a:ln>
          <a:effectLst>
            <a:glow rad="228600">
              <a:srgbClr val="5AE0A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1013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0389B-29D3-4EE6-FD67-48B648AA7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4DC394-6867-CF30-3E58-1FA5A2F9EA3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A4AD45-1C01-9919-86A4-7DD559253EDC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14D7A9E-0E21-CB57-D292-E220DD566336}"/>
              </a:ext>
            </a:extLst>
          </p:cNvPr>
          <p:cNvSpPr txBox="1"/>
          <p:nvPr/>
        </p:nvSpPr>
        <p:spPr>
          <a:xfrm>
            <a:off x="4194886" y="1497730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endParaRPr lang="en-US" sz="48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23182D7-7739-4A59-23F9-B3CE0AE6D7D2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42AAFC9B-4ED2-43ED-A3E8-29A26DEE656C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A08AA5E0-B039-5BF8-3839-E03645A2C084}"/>
              </a:ext>
            </a:extLst>
          </p:cNvPr>
          <p:cNvSpPr txBox="1"/>
          <p:nvPr/>
        </p:nvSpPr>
        <p:spPr>
          <a:xfrm>
            <a:off x="2743200" y="1167243"/>
            <a:ext cx="12801599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RAG Accuracy Calculator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BA1034D3-657A-5115-B7DA-F99E6F96690D}"/>
              </a:ext>
            </a:extLst>
          </p:cNvPr>
          <p:cNvSpPr txBox="1"/>
          <p:nvPr/>
        </p:nvSpPr>
        <p:spPr>
          <a:xfrm>
            <a:off x="2617017" y="2138579"/>
            <a:ext cx="13053963" cy="90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36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Low Cosine Similarity yet high ROUGE values</a:t>
            </a:r>
          </a:p>
        </p:txBody>
      </p:sp>
      <p:pic>
        <p:nvPicPr>
          <p:cNvPr id="7" name="Shape 11">
            <a:extLst>
              <a:ext uri="{FF2B5EF4-FFF2-40B4-BE49-F238E27FC236}">
                <a16:creationId xmlns:a16="http://schemas.microsoft.com/office/drawing/2014/main" id="{0FD16E9E-89F3-D26F-57F2-275EF0DA7C13}"/>
              </a:ext>
            </a:extLst>
          </p:cNvPr>
          <p:cNvPicPr/>
          <p:nvPr/>
        </p:nvPicPr>
        <p:blipFill rotWithShape="1">
          <a:blip r:embed="rId7">
            <a:alphaModFix/>
          </a:blip>
          <a:srcRect t="16968"/>
          <a:stretch/>
        </p:blipFill>
        <p:spPr>
          <a:xfrm>
            <a:off x="914400" y="4695825"/>
            <a:ext cx="16459201" cy="3114676"/>
          </a:xfrm>
          <a:prstGeom prst="rect">
            <a:avLst/>
          </a:prstGeom>
          <a:noFill/>
          <a:ln>
            <a:noFill/>
          </a:ln>
          <a:effectLst>
            <a:glow rad="228600">
              <a:srgbClr val="5AE0A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5791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B7508-D04B-D4DB-97D4-78DF757B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9A82A3-D095-E8CA-B8E1-8DDE0B5289B2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424979-5C36-4D6D-E301-DE784AFBE3DB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3A47EC0-CD8A-B8F9-97EF-17A7C7826FCF}"/>
              </a:ext>
            </a:extLst>
          </p:cNvPr>
          <p:cNvSpPr txBox="1"/>
          <p:nvPr/>
        </p:nvSpPr>
        <p:spPr>
          <a:xfrm>
            <a:off x="4661006" y="1796374"/>
            <a:ext cx="8965987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Multilingual Model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4FA2CAB-A96E-A96F-708A-8DB03785537E}"/>
              </a:ext>
            </a:extLst>
          </p:cNvPr>
          <p:cNvSpPr txBox="1"/>
          <p:nvPr/>
        </p:nvSpPr>
        <p:spPr>
          <a:xfrm>
            <a:off x="4194887" y="2778715"/>
            <a:ext cx="9898226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 err="1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mRAG</a:t>
            </a:r>
            <a:endParaRPr lang="en-US" sz="65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FE754785-0D41-B07E-E6DC-6AC5B7956A36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75216B-8598-42C2-B6B0-1AEDE9C0794A}"/>
              </a:ext>
            </a:extLst>
          </p:cNvPr>
          <p:cNvGrpSpPr/>
          <p:nvPr/>
        </p:nvGrpSpPr>
        <p:grpSpPr>
          <a:xfrm>
            <a:off x="6199993" y="4766187"/>
            <a:ext cx="5888011" cy="2246702"/>
            <a:chOff x="7035088" y="4613567"/>
            <a:chExt cx="5888011" cy="2246702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12EAA64-813B-BC63-E26A-AB956E689C6F}"/>
                </a:ext>
              </a:extLst>
            </p:cNvPr>
            <p:cNvSpPr txBox="1"/>
            <p:nvPr/>
          </p:nvSpPr>
          <p:spPr>
            <a:xfrm>
              <a:off x="7058776" y="5264383"/>
              <a:ext cx="5864323" cy="159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The model supports multiple languages useful for multilingual customer support and cross-language searches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BC3CD08-6315-2B33-9A7A-570FB46FBAA8}"/>
                </a:ext>
              </a:extLst>
            </p:cNvPr>
            <p:cNvSpPr txBox="1"/>
            <p:nvPr/>
          </p:nvSpPr>
          <p:spPr>
            <a:xfrm>
              <a:off x="7557357" y="4689797"/>
              <a:ext cx="4443365" cy="3643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852"/>
                </a:lnSpc>
              </a:pPr>
              <a:r>
                <a:rPr lang="en-US" sz="2400" dirty="0">
                  <a:solidFill>
                    <a:srgbClr val="5AE0A7"/>
                  </a:solidFill>
                  <a:latin typeface="Russo One"/>
                  <a:ea typeface="Russo One"/>
                  <a:cs typeface="Russo One"/>
                  <a:sym typeface="Russo One"/>
                </a:rPr>
                <a:t>Global Datasets</a:t>
              </a:r>
            </a:p>
          </p:txBody>
        </p:sp>
        <p:pic>
          <p:nvPicPr>
            <p:cNvPr id="26" name="Image 1" descr="preencoded.png">
              <a:extLst>
                <a:ext uri="{FF2B5EF4-FFF2-40B4-BE49-F238E27FC236}">
                  <a16:creationId xmlns:a16="http://schemas.microsoft.com/office/drawing/2014/main" id="{9C91A234-FC4F-100C-AB8D-BDB7D2888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088" y="4613567"/>
              <a:ext cx="358140" cy="447675"/>
            </a:xfrm>
            <a:prstGeom prst="rect">
              <a:avLst/>
            </a:prstGeom>
          </p:spPr>
        </p:pic>
      </p:grpSp>
      <p:sp>
        <p:nvSpPr>
          <p:cNvPr id="29" name="Freeform 6">
            <a:extLst>
              <a:ext uri="{FF2B5EF4-FFF2-40B4-BE49-F238E27FC236}">
                <a16:creationId xmlns:a16="http://schemas.microsoft.com/office/drawing/2014/main" id="{B58E407D-C0EC-8B6F-3AA0-60B5E8CF1E00}"/>
              </a:ext>
            </a:extLst>
          </p:cNvPr>
          <p:cNvSpPr/>
          <p:nvPr/>
        </p:nvSpPr>
        <p:spPr>
          <a:xfrm>
            <a:off x="-633986" y="8877300"/>
            <a:ext cx="3102089" cy="661779"/>
          </a:xfrm>
          <a:custGeom>
            <a:avLst/>
            <a:gdLst/>
            <a:ahLst/>
            <a:cxnLst/>
            <a:rect l="l" t="t" r="r" b="b"/>
            <a:pathLst>
              <a:path w="3102089" h="661779">
                <a:moveTo>
                  <a:pt x="0" y="0"/>
                </a:moveTo>
                <a:lnTo>
                  <a:pt x="3102089" y="0"/>
                </a:lnTo>
                <a:lnTo>
                  <a:pt x="3102089" y="661779"/>
                </a:lnTo>
                <a:lnTo>
                  <a:pt x="0" y="661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4253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8043B-AE4A-3B51-F557-AACE10A4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53B6AB-435B-1BE1-566F-288FA82A70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3EA2AA2-E8DB-C200-1E56-9ECCBE0BEF1D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E40DA43-E197-30F1-F73E-F72C4E86AF63}"/>
              </a:ext>
            </a:extLst>
          </p:cNvPr>
          <p:cNvSpPr txBox="1"/>
          <p:nvPr/>
        </p:nvSpPr>
        <p:spPr>
          <a:xfrm>
            <a:off x="4194886" y="1497730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endParaRPr lang="en-US" sz="48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1FC0726E-E1CC-11C4-F725-E432ADD5F67D}"/>
              </a:ext>
            </a:extLst>
          </p:cNvPr>
          <p:cNvSpPr/>
          <p:nvPr/>
        </p:nvSpPr>
        <p:spPr>
          <a:xfrm flipH="1">
            <a:off x="16078200" y="1580654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0C3CBD9F-263E-D97D-3B09-6454C346A74C}"/>
              </a:ext>
            </a:extLst>
          </p:cNvPr>
          <p:cNvSpPr/>
          <p:nvPr/>
        </p:nvSpPr>
        <p:spPr>
          <a:xfrm>
            <a:off x="-586699" y="1580655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32007C57-5829-BD3E-0FC3-53FCAA74DBBE}"/>
              </a:ext>
            </a:extLst>
          </p:cNvPr>
          <p:cNvSpPr txBox="1"/>
          <p:nvPr/>
        </p:nvSpPr>
        <p:spPr>
          <a:xfrm>
            <a:off x="4661005" y="486925"/>
            <a:ext cx="8965987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Multilingual Model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E2ACA711-F553-470D-3052-59B07DBF4D63}"/>
              </a:ext>
            </a:extLst>
          </p:cNvPr>
          <p:cNvSpPr txBox="1"/>
          <p:nvPr/>
        </p:nvSpPr>
        <p:spPr>
          <a:xfrm>
            <a:off x="4194886" y="1492056"/>
            <a:ext cx="9898226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 err="1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mRAG</a:t>
            </a:r>
            <a:endParaRPr lang="en-US" sz="6500" dirty="0">
              <a:solidFill>
                <a:srgbClr val="5AE0A7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8F898-4E42-D19F-06BA-F6198E0C2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833" y="3351686"/>
            <a:ext cx="17696330" cy="6080815"/>
          </a:xfrm>
          <a:prstGeom prst="rect">
            <a:avLst/>
          </a:prstGeom>
          <a:effectLst>
            <a:glow rad="228600">
              <a:srgbClr val="5AE0A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30074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grpSp>
        <p:nvGrpSpPr>
          <p:cNvPr id="5" name="Group 5"/>
          <p:cNvGrpSpPr/>
          <p:nvPr/>
        </p:nvGrpSpPr>
        <p:grpSpPr>
          <a:xfrm>
            <a:off x="9958304" y="2451060"/>
            <a:ext cx="6372118" cy="5932442"/>
            <a:chOff x="0" y="0"/>
            <a:chExt cx="6350000" cy="5911850"/>
          </a:xfrm>
        </p:grpSpPr>
        <p:sp>
          <p:nvSpPr>
            <p:cNvPr id="6" name="Freeform 6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3"/>
              <a:stretch>
                <a:fillRect l="-59639" r="-5912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/>
          <p:cNvSpPr/>
          <p:nvPr/>
        </p:nvSpPr>
        <p:spPr>
          <a:xfrm rot="-5400000">
            <a:off x="-6096000" y="2781299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/>
          <p:cNvSpPr txBox="1"/>
          <p:nvPr/>
        </p:nvSpPr>
        <p:spPr>
          <a:xfrm>
            <a:off x="1313315" y="2247900"/>
            <a:ext cx="7024101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764" y="3543571"/>
            <a:ext cx="8299271" cy="6454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This research introduces a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generalized model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for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semantic similarity analysis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using: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Cosine Similarity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PCA &amp; t-SNE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for dimensionality reduction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Retrieval-Augmented Generation (RAG)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for enhanced retrieval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Adapts to various domains using the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PESTLE framework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Visualizations like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2D graphs &amp; scatter plots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 illustrate comparisons between words, PDFs, and datasets, showcasing real-world applications.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TextBox 3"/>
          <p:cNvSpPr txBox="1"/>
          <p:nvPr/>
        </p:nvSpPr>
        <p:spPr>
          <a:xfrm>
            <a:off x="6777835" y="1044763"/>
            <a:ext cx="4732328" cy="100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2906" y="2328827"/>
            <a:ext cx="7622185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Project Highlights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79141" y="4410516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79141" y="5919774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 dirty="0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79141" y="7429032"/>
            <a:ext cx="356365" cy="30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6"/>
              </a:lnSpc>
            </a:pPr>
            <a:r>
              <a:rPr lang="en-US" sz="1932">
                <a:solidFill>
                  <a:srgbClr val="000000"/>
                </a:solidFill>
                <a:latin typeface="Russo One"/>
                <a:ea typeface="Russo One"/>
                <a:cs typeface="Russo One"/>
                <a:sym typeface="Russo One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403553" y="4109597"/>
            <a:ext cx="11480889" cy="3319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Semantic similarity 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through cosine similarity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Visualization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: 2D graph, scatter plot, cosine similarity table, output screens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RAG pipeline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with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Pinecone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for storage &amp; retrieval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RAG accuracy validation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: Cosine similarity &amp; ROUGE scores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Supports 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chatbots, multilingual analysis (</a:t>
            </a:r>
            <a:r>
              <a:rPr lang="en-US" sz="2400" b="1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mRAG</a:t>
            </a:r>
            <a:r>
              <a: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)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37" name="Freeform 37"/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4394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grpSp>
        <p:nvGrpSpPr>
          <p:cNvPr id="5" name="Group 5"/>
          <p:cNvGrpSpPr/>
          <p:nvPr/>
        </p:nvGrpSpPr>
        <p:grpSpPr>
          <a:xfrm>
            <a:off x="9450405" y="2451060"/>
            <a:ext cx="6880017" cy="6192320"/>
            <a:chOff x="0" y="0"/>
            <a:chExt cx="6568400" cy="59118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570940" cy="5913120"/>
            </a:xfrm>
            <a:custGeom>
              <a:avLst/>
              <a:gdLst/>
              <a:ahLst/>
              <a:cxnLst/>
              <a:rect l="l" t="t" r="r" b="b"/>
              <a:pathLst>
                <a:path w="6570940" h="5913120">
                  <a:moveTo>
                    <a:pt x="6201883" y="1826260"/>
                  </a:moveTo>
                  <a:lnTo>
                    <a:pt x="4881635" y="1826260"/>
                  </a:lnTo>
                  <a:cubicBezTo>
                    <a:pt x="4679328" y="1826260"/>
                    <a:pt x="4515118" y="1667510"/>
                    <a:pt x="4515118" y="1471930"/>
                  </a:cubicBezTo>
                  <a:lnTo>
                    <a:pt x="4515118" y="354330"/>
                  </a:lnTo>
                  <a:cubicBezTo>
                    <a:pt x="4515118" y="158750"/>
                    <a:pt x="4350908" y="0"/>
                    <a:pt x="4148601" y="0"/>
                  </a:cubicBezTo>
                  <a:lnTo>
                    <a:pt x="1098236" y="0"/>
                  </a:lnTo>
                  <a:cubicBezTo>
                    <a:pt x="895930" y="0"/>
                    <a:pt x="731720" y="158750"/>
                    <a:pt x="731720" y="354330"/>
                  </a:cubicBezTo>
                  <a:lnTo>
                    <a:pt x="731720" y="506730"/>
                  </a:lnTo>
                  <a:cubicBezTo>
                    <a:pt x="731720" y="702310"/>
                    <a:pt x="567510" y="861060"/>
                    <a:pt x="365203" y="861060"/>
                  </a:cubicBezTo>
                  <a:cubicBezTo>
                    <a:pt x="164210" y="861060"/>
                    <a:pt x="0" y="1018540"/>
                    <a:pt x="0" y="1214120"/>
                  </a:cubicBezTo>
                  <a:lnTo>
                    <a:pt x="0" y="4723130"/>
                  </a:lnTo>
                  <a:cubicBezTo>
                    <a:pt x="0" y="4918710"/>
                    <a:pt x="164210" y="5077460"/>
                    <a:pt x="366517" y="5077460"/>
                  </a:cubicBezTo>
                  <a:cubicBezTo>
                    <a:pt x="568823" y="5077460"/>
                    <a:pt x="733033" y="5236210"/>
                    <a:pt x="733033" y="5431790"/>
                  </a:cubicBezTo>
                  <a:lnTo>
                    <a:pt x="733033" y="5558790"/>
                  </a:lnTo>
                  <a:cubicBezTo>
                    <a:pt x="733033" y="5754370"/>
                    <a:pt x="897243" y="5913120"/>
                    <a:pt x="1099550" y="5913120"/>
                  </a:cubicBezTo>
                  <a:lnTo>
                    <a:pt x="4151228" y="5913120"/>
                  </a:lnTo>
                  <a:cubicBezTo>
                    <a:pt x="4353535" y="5913120"/>
                    <a:pt x="4517745" y="5754370"/>
                    <a:pt x="4517745" y="5558790"/>
                  </a:cubicBezTo>
                  <a:lnTo>
                    <a:pt x="4517745" y="5431790"/>
                  </a:lnTo>
                  <a:cubicBezTo>
                    <a:pt x="4517745" y="5236210"/>
                    <a:pt x="4681955" y="5077460"/>
                    <a:pt x="4884262" y="5077460"/>
                  </a:cubicBezTo>
                  <a:lnTo>
                    <a:pt x="6204510" y="5077460"/>
                  </a:lnTo>
                  <a:cubicBezTo>
                    <a:pt x="6406817" y="5077460"/>
                    <a:pt x="6570940" y="4918710"/>
                    <a:pt x="6570940" y="4723130"/>
                  </a:cubicBezTo>
                  <a:lnTo>
                    <a:pt x="6570940" y="2179320"/>
                  </a:lnTo>
                  <a:cubicBezTo>
                    <a:pt x="6568400" y="1983740"/>
                    <a:pt x="6404190" y="1826260"/>
                    <a:pt x="6201883" y="1826260"/>
                  </a:cubicBezTo>
                  <a:close/>
                </a:path>
              </a:pathLst>
            </a:custGeom>
            <a:blipFill>
              <a:blip r:embed="rId3"/>
              <a:stretch>
                <a:fillRect l="-19985"/>
              </a:stretch>
            </a:blipFill>
          </p:spPr>
          <p:txBody>
            <a:bodyPr/>
            <a:lstStyle/>
            <a:p>
              <a:endParaRPr lang="LID4096"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/>
          <p:cNvSpPr/>
          <p:nvPr/>
        </p:nvSpPr>
        <p:spPr>
          <a:xfrm>
            <a:off x="14803874" y="2451060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TextBox 9"/>
          <p:cNvSpPr txBox="1"/>
          <p:nvPr/>
        </p:nvSpPr>
        <p:spPr>
          <a:xfrm>
            <a:off x="2010638" y="2432010"/>
            <a:ext cx="5815161" cy="100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0638" y="3399040"/>
            <a:ext cx="6295162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&amp; 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10638" y="4851271"/>
            <a:ext cx="7133362" cy="6489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Needs better efficiency in handling complex reasoning queries.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Need to improve prompt engineering for language consistency.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Integrate .NET-Python for all types of graph plotting.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Use RAG for advanced recommendation systems instead of 2-D graphs.</a:t>
            </a: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Russo One" panose="020B0604020202020204" charset="0"/>
              <a:ea typeface="Inter" panose="020B060402020202020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2911-BDB0-D478-DA94-172247A8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E0E2C3-AE09-55B5-3680-9ECA8A2B50DC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86081FE-A4F2-176F-5325-16E4E7A8C8C2}"/>
              </a:ext>
            </a:extLst>
          </p:cNvPr>
          <p:cNvSpPr/>
          <p:nvPr/>
        </p:nvSpPr>
        <p:spPr>
          <a:xfrm>
            <a:off x="-1371600" y="49530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55EFF497-1FAB-ACFE-9678-F27D7DDE3257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B80E24F-CAD0-4A1C-A2C3-476397E0807F}"/>
              </a:ext>
            </a:extLst>
          </p:cNvPr>
          <p:cNvSpPr/>
          <p:nvPr/>
        </p:nvSpPr>
        <p:spPr>
          <a:xfrm rot="-5400000">
            <a:off x="-5033912" y="1384914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85D4116-20B9-CD17-873B-BB4778F2E253}"/>
              </a:ext>
            </a:extLst>
          </p:cNvPr>
          <p:cNvSpPr txBox="1"/>
          <p:nvPr/>
        </p:nvSpPr>
        <p:spPr>
          <a:xfrm>
            <a:off x="3151390" y="1486652"/>
            <a:ext cx="12172323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What is Semantic Similarity?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0D91764-242A-1946-C5F2-58F57836FD09}"/>
              </a:ext>
            </a:extLst>
          </p:cNvPr>
          <p:cNvSpPr txBox="1"/>
          <p:nvPr/>
        </p:nvSpPr>
        <p:spPr>
          <a:xfrm>
            <a:off x="3057837" y="3103288"/>
            <a:ext cx="12835092" cy="3411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Understanding semantic similarity in textual data is crucial in natural language processing (NLP). 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It measures how closely the meanings of words, phrases, or documents relate to each other. </a:t>
            </a:r>
          </a:p>
          <a:p>
            <a:pPr marL="342900" indent="-34290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Various techniques, including cosine similarity, have been used to measure these relationships.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CE04138F-EAC9-41A9-A39D-4B85FD2B06AF}"/>
              </a:ext>
            </a:extLst>
          </p:cNvPr>
          <p:cNvSpPr txBox="1"/>
          <p:nvPr/>
        </p:nvSpPr>
        <p:spPr>
          <a:xfrm>
            <a:off x="3057837" y="7121032"/>
            <a:ext cx="3813490" cy="3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6"/>
              </a:lnSpc>
            </a:pPr>
            <a:r>
              <a:rPr lang="en-US" sz="2400" b="1" dirty="0">
                <a:solidFill>
                  <a:srgbClr val="5AE0A7"/>
                </a:solidFill>
                <a:latin typeface="Inter"/>
                <a:ea typeface="Inter"/>
                <a:cs typeface="Inter"/>
                <a:sym typeface="Inter"/>
              </a:rPr>
              <a:t>Embedding Models</a:t>
            </a: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A6C9DD44-DC88-F733-6FE7-6902FC815E05}"/>
              </a:ext>
            </a:extLst>
          </p:cNvPr>
          <p:cNvSpPr/>
          <p:nvPr/>
        </p:nvSpPr>
        <p:spPr>
          <a:xfrm>
            <a:off x="3057837" y="7684462"/>
            <a:ext cx="6185535" cy="235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Open AI’s text-embedding-ada-002</a:t>
            </a:r>
          </a:p>
          <a:p>
            <a:pPr marL="342900" indent="-342900" algn="l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Open AI’s text-embedding-3-small</a:t>
            </a:r>
          </a:p>
          <a:p>
            <a:pPr marL="342900" indent="-342900" algn="l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Google’s Word2Vec</a:t>
            </a:r>
          </a:p>
        </p:txBody>
      </p:sp>
    </p:spTree>
    <p:extLst>
      <p:ext uri="{BB962C8B-B14F-4D97-AF65-F5344CB8AC3E}">
        <p14:creationId xmlns:p14="http://schemas.microsoft.com/office/powerpoint/2010/main" val="193279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E20F-F6AC-DD0E-40E3-224A9F93A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30406D-FE20-C3ED-5722-3597430D4DB1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DA8BD5E-72E7-647F-12C0-B8A4221A3E14}"/>
              </a:ext>
            </a:extLst>
          </p:cNvPr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2D33-5C82-77CF-DCBF-D803D2461879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D9F6EFC-3AB7-7903-55E7-AE7B2EC9C504}"/>
              </a:ext>
            </a:extLst>
          </p:cNvPr>
          <p:cNvSpPr/>
          <p:nvPr/>
        </p:nvSpPr>
        <p:spPr>
          <a:xfrm rot="-5400000">
            <a:off x="-6096000" y="2781299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309640B-794A-C4C6-0426-E4C0D1EBE260}"/>
              </a:ext>
            </a:extLst>
          </p:cNvPr>
          <p:cNvSpPr txBox="1"/>
          <p:nvPr/>
        </p:nvSpPr>
        <p:spPr>
          <a:xfrm>
            <a:off x="3151390" y="1486652"/>
            <a:ext cx="12172323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Cosine Similarity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44686F9-6A14-B6EB-B954-61FEF0E7C0E6}"/>
              </a:ext>
            </a:extLst>
          </p:cNvPr>
          <p:cNvSpPr txBox="1"/>
          <p:nvPr/>
        </p:nvSpPr>
        <p:spPr>
          <a:xfrm>
            <a:off x="2824319" y="4312022"/>
            <a:ext cx="12835092" cy="3207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Measures the similarity of words, phrases, and documents in a high-dimensional embedding space.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Word embeddings are generated using pre-trained language models, and their similarity is calculated through cosine similarity.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Principle: Cosine similarity measures the angle between two vector embeddings. A smaller angle means higher similarity.  </a:t>
            </a: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2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3C7A5-DFB2-2C80-D9F8-53386A4D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B929A5-E6A2-B02C-A46A-4C6F7727AE26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38FB5D4-EC9D-7582-AE2F-B82F29B9485D}"/>
              </a:ext>
            </a:extLst>
          </p:cNvPr>
          <p:cNvSpPr/>
          <p:nvPr/>
        </p:nvSpPr>
        <p:spPr>
          <a:xfrm>
            <a:off x="-1276056" y="8466967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7412B0E-2196-9A05-B94D-15AA360F79DF}"/>
              </a:ext>
            </a:extLst>
          </p:cNvPr>
          <p:cNvSpPr/>
          <p:nvPr/>
        </p:nvSpPr>
        <p:spPr>
          <a:xfrm>
            <a:off x="15892929" y="1712391"/>
            <a:ext cx="4247272" cy="1231709"/>
          </a:xfrm>
          <a:custGeom>
            <a:avLst/>
            <a:gdLst/>
            <a:ahLst/>
            <a:cxnLst/>
            <a:rect l="l" t="t" r="r" b="b"/>
            <a:pathLst>
              <a:path w="4247272" h="1231709">
                <a:moveTo>
                  <a:pt x="0" y="0"/>
                </a:moveTo>
                <a:lnTo>
                  <a:pt x="4247272" y="0"/>
                </a:lnTo>
                <a:lnTo>
                  <a:pt x="4247272" y="1231709"/>
                </a:lnTo>
                <a:lnTo>
                  <a:pt x="0" y="12317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A72F70C-7CBD-5CAE-431D-B33D376DDE17}"/>
              </a:ext>
            </a:extLst>
          </p:cNvPr>
          <p:cNvSpPr/>
          <p:nvPr/>
        </p:nvSpPr>
        <p:spPr>
          <a:xfrm rot="-5400000">
            <a:off x="-6096000" y="2781299"/>
            <a:ext cx="11887201" cy="5486400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0" y="0"/>
                </a:moveTo>
                <a:lnTo>
                  <a:pt x="10636533" y="0"/>
                </a:lnTo>
                <a:lnTo>
                  <a:pt x="10636533" y="6581354"/>
                </a:lnTo>
                <a:lnTo>
                  <a:pt x="0" y="65813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5ED22FC-EE4D-54F6-D339-466969E9ED8B}"/>
              </a:ext>
            </a:extLst>
          </p:cNvPr>
          <p:cNvSpPr txBox="1"/>
          <p:nvPr/>
        </p:nvSpPr>
        <p:spPr>
          <a:xfrm>
            <a:off x="3151390" y="1486652"/>
            <a:ext cx="12172323" cy="1010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5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Visualization Techniques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57A554CF-D301-7675-6657-B658D2E4947D}"/>
              </a:ext>
            </a:extLst>
          </p:cNvPr>
          <p:cNvSpPr txBox="1"/>
          <p:nvPr/>
        </p:nvSpPr>
        <p:spPr>
          <a:xfrm>
            <a:off x="5643717" y="4003374"/>
            <a:ext cx="7691283" cy="1745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2D graphs</a:t>
            </a: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Cosine similarity table</a:t>
            </a: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Scatter plot (Dimensionality Reduction technique)</a:t>
            </a: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Arial" panose="020B0604020202020204" pitchFamily="34" charset="0"/>
              </a:rPr>
              <a:t>RAG pipeline</a:t>
            </a:r>
          </a:p>
        </p:txBody>
      </p:sp>
    </p:spTree>
    <p:extLst>
      <p:ext uri="{BB962C8B-B14F-4D97-AF65-F5344CB8AC3E}">
        <p14:creationId xmlns:p14="http://schemas.microsoft.com/office/powerpoint/2010/main" val="3412737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/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/>
          <p:cNvSpPr txBox="1"/>
          <p:nvPr/>
        </p:nvSpPr>
        <p:spPr>
          <a:xfrm>
            <a:off x="4661005" y="1265991"/>
            <a:ext cx="8965987" cy="9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PESTLE vs Words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4886" y="2128852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(word2vec)</a:t>
            </a:r>
          </a:p>
        </p:txBody>
      </p:sp>
      <p:sp>
        <p:nvSpPr>
          <p:cNvPr id="24" name="Freeform 24"/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/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D9A6846-965E-F255-FFE9-B47E23CC87C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64" t="13261" r="1564"/>
          <a:stretch/>
        </p:blipFill>
        <p:spPr>
          <a:xfrm>
            <a:off x="1371598" y="3791887"/>
            <a:ext cx="15544800" cy="5711069"/>
          </a:xfrm>
          <a:prstGeom prst="rect">
            <a:avLst/>
          </a:prstGeom>
          <a:effectLst>
            <a:glow rad="228600">
              <a:srgbClr val="00B050">
                <a:alpha val="4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48EED-E61B-A64D-EBF1-5AB1DF4C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8E72FE-AE58-7098-D10A-18D9D3AB13B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F875E4-5F0F-E10D-BC46-95A8DB6E2F74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91AF7F9-C411-E55A-4F1E-51E1C0DC674A}"/>
              </a:ext>
            </a:extLst>
          </p:cNvPr>
          <p:cNvSpPr txBox="1"/>
          <p:nvPr/>
        </p:nvSpPr>
        <p:spPr>
          <a:xfrm>
            <a:off x="4661005" y="1265991"/>
            <a:ext cx="8965987" cy="9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PESTLE vs PDFs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42F5458-F71F-BCF2-40EA-951747A4D285}"/>
              </a:ext>
            </a:extLst>
          </p:cNvPr>
          <p:cNvSpPr txBox="1"/>
          <p:nvPr/>
        </p:nvSpPr>
        <p:spPr>
          <a:xfrm>
            <a:off x="4194886" y="2128852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(3-small)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BC449D9-8644-605C-50B0-7A56616BC658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8BC0AFE0-5590-595C-A228-E116D302F5F6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30064-7F44-592E-A0DE-72F4C060A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640"/>
          <a:stretch/>
        </p:blipFill>
        <p:spPr>
          <a:xfrm>
            <a:off x="1371600" y="3238500"/>
            <a:ext cx="15621000" cy="6759497"/>
          </a:xfrm>
          <a:prstGeom prst="rect">
            <a:avLst/>
          </a:prstGeom>
          <a:effectLst>
            <a:glow rad="2286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65497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5107-EE11-B7D9-BB46-1BA43F0F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125F1-AA15-4A83-74A0-673CC2E1D5D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43E9D71-EF04-5381-55A8-D2857C94933B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27D09BA-0989-DE76-0432-904D1AB69A04}"/>
              </a:ext>
            </a:extLst>
          </p:cNvPr>
          <p:cNvSpPr txBox="1"/>
          <p:nvPr/>
        </p:nvSpPr>
        <p:spPr>
          <a:xfrm>
            <a:off x="4661005" y="1265991"/>
            <a:ext cx="8965987" cy="99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Words vs Datasets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9DA718E-55C5-8BB0-4E60-51DEAEE729CC}"/>
              </a:ext>
            </a:extLst>
          </p:cNvPr>
          <p:cNvSpPr txBox="1"/>
          <p:nvPr/>
        </p:nvSpPr>
        <p:spPr>
          <a:xfrm>
            <a:off x="4194886" y="2128852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(3-small)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35E65FC3-DE62-6313-2EBF-A4567AC39DD2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AAAEC54-3535-9181-3489-84F342E8A641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688F2-B243-EEFF-CF8E-E26A917760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6629"/>
          <a:stretch/>
        </p:blipFill>
        <p:spPr>
          <a:xfrm>
            <a:off x="1165455" y="3417012"/>
            <a:ext cx="15957086" cy="6572637"/>
          </a:xfrm>
          <a:prstGeom prst="rect">
            <a:avLst/>
          </a:prstGeom>
          <a:effectLst>
            <a:glow rad="228600">
              <a:srgbClr val="5AE0A7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551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F4D90-8B6E-BABA-155F-62816AA4A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3430FC8-AC3B-A617-3902-714EC9DF69C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LID4096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0423014-DBF1-71D0-2DCA-ADE0EBD8099D}"/>
              </a:ext>
            </a:extLst>
          </p:cNvPr>
          <p:cNvSpPr/>
          <p:nvPr/>
        </p:nvSpPr>
        <p:spPr>
          <a:xfrm rot="-5400000" flipH="1">
            <a:off x="-2027589" y="1852823"/>
            <a:ext cx="10636533" cy="6581355"/>
          </a:xfrm>
          <a:custGeom>
            <a:avLst/>
            <a:gdLst/>
            <a:ahLst/>
            <a:cxnLst/>
            <a:rect l="l" t="t" r="r" b="b"/>
            <a:pathLst>
              <a:path w="10636533" h="6581355">
                <a:moveTo>
                  <a:pt x="10636533" y="0"/>
                </a:moveTo>
                <a:lnTo>
                  <a:pt x="0" y="0"/>
                </a:lnTo>
                <a:lnTo>
                  <a:pt x="0" y="6581354"/>
                </a:lnTo>
                <a:lnTo>
                  <a:pt x="10636533" y="6581354"/>
                </a:lnTo>
                <a:lnTo>
                  <a:pt x="10636533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AFAEB4F-571B-C71C-B847-17F477CA952C}"/>
              </a:ext>
            </a:extLst>
          </p:cNvPr>
          <p:cNvSpPr txBox="1"/>
          <p:nvPr/>
        </p:nvSpPr>
        <p:spPr>
          <a:xfrm>
            <a:off x="2019299" y="1266087"/>
            <a:ext cx="14249400" cy="9928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6000" dirty="0">
                <a:solidFill>
                  <a:srgbClr val="FFFFFF"/>
                </a:solidFill>
                <a:latin typeface="Russo One"/>
                <a:ea typeface="Russo One"/>
                <a:cs typeface="Russo One"/>
                <a:sym typeface="Russo One"/>
              </a:rPr>
              <a:t>Heat Map of Title Embeddings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F589C57-8158-AD1C-0227-DD2525CD9644}"/>
              </a:ext>
            </a:extLst>
          </p:cNvPr>
          <p:cNvSpPr txBox="1"/>
          <p:nvPr/>
        </p:nvSpPr>
        <p:spPr>
          <a:xfrm>
            <a:off x="4194886" y="2128852"/>
            <a:ext cx="9898226" cy="95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4800" dirty="0">
                <a:solidFill>
                  <a:srgbClr val="5AE0A7"/>
                </a:solidFill>
                <a:latin typeface="Russo One"/>
                <a:ea typeface="Russo One"/>
                <a:cs typeface="Russo One"/>
                <a:sym typeface="Russo One"/>
              </a:rPr>
              <a:t>(1536 Dimensions)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E158013F-68F6-1EF3-3D49-D8CC1BDB33EE}"/>
              </a:ext>
            </a:extLst>
          </p:cNvPr>
          <p:cNvSpPr/>
          <p:nvPr/>
        </p:nvSpPr>
        <p:spPr>
          <a:xfrm flipH="1">
            <a:off x="15840131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3181238" y="0"/>
                </a:moveTo>
                <a:lnTo>
                  <a:pt x="0" y="0"/>
                </a:lnTo>
                <a:lnTo>
                  <a:pt x="0" y="791333"/>
                </a:lnTo>
                <a:lnTo>
                  <a:pt x="3181238" y="791333"/>
                </a:lnTo>
                <a:lnTo>
                  <a:pt x="31812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731993E4-A18D-DAC1-8B70-78BD590927DE}"/>
              </a:ext>
            </a:extLst>
          </p:cNvPr>
          <p:cNvSpPr/>
          <p:nvPr/>
        </p:nvSpPr>
        <p:spPr>
          <a:xfrm>
            <a:off x="-690403" y="2261080"/>
            <a:ext cx="3181238" cy="791333"/>
          </a:xfrm>
          <a:custGeom>
            <a:avLst/>
            <a:gdLst/>
            <a:ahLst/>
            <a:cxnLst/>
            <a:rect l="l" t="t" r="r" b="b"/>
            <a:pathLst>
              <a:path w="3181238" h="791333">
                <a:moveTo>
                  <a:pt x="0" y="0"/>
                </a:moveTo>
                <a:lnTo>
                  <a:pt x="3181238" y="0"/>
                </a:lnTo>
                <a:lnTo>
                  <a:pt x="3181238" y="791333"/>
                </a:lnTo>
                <a:lnTo>
                  <a:pt x="0" y="79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6366C-F72E-BBC6-D031-E8FC369CAE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69"/>
          <a:stretch/>
        </p:blipFill>
        <p:spPr>
          <a:xfrm>
            <a:off x="914399" y="3463646"/>
            <a:ext cx="16459201" cy="6404254"/>
          </a:xfrm>
          <a:prstGeom prst="rect">
            <a:avLst/>
          </a:prstGeom>
          <a:effectLst>
            <a:glow rad="228600">
              <a:srgbClr val="00B05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34699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510</Words>
  <Application>Microsoft Office PowerPoint</Application>
  <PresentationFormat>Custom</PresentationFormat>
  <Paragraphs>103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Aptos</vt:lpstr>
      <vt:lpstr>Russo One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Green and Black Modern Technology Generative AI for Business Presentation</dc:title>
  <dc:creator>Hong Huynh</dc:creator>
  <cp:lastModifiedBy>Mahmood, Muhammad Haris</cp:lastModifiedBy>
  <cp:revision>24</cp:revision>
  <dcterms:created xsi:type="dcterms:W3CDTF">2006-08-16T00:00:00Z</dcterms:created>
  <dcterms:modified xsi:type="dcterms:W3CDTF">2025-03-31T00:37:41Z</dcterms:modified>
  <dc:identifier>DAGjITTfxyU</dc:identifier>
</cp:coreProperties>
</file>